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63" r:id="rId4"/>
    <p:sldId id="259" r:id="rId5"/>
    <p:sldId id="261" r:id="rId6"/>
    <p:sldId id="260" r:id="rId7"/>
    <p:sldId id="262" r:id="rId8"/>
    <p:sldId id="267" r:id="rId9"/>
    <p:sldId id="268" r:id="rId10"/>
    <p:sldId id="271" r:id="rId11"/>
    <p:sldId id="272" r:id="rId12"/>
    <p:sldId id="276" r:id="rId13"/>
    <p:sldId id="277" r:id="rId14"/>
    <p:sldId id="273" r:id="rId15"/>
    <p:sldId id="274" r:id="rId16"/>
    <p:sldId id="275"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6" autoAdjust="0"/>
    <p:restoredTop sz="86555" autoAdjust="0"/>
  </p:normalViewPr>
  <p:slideViewPr>
    <p:cSldViewPr>
      <p:cViewPr>
        <p:scale>
          <a:sx n="70" d="100"/>
          <a:sy n="70" d="100"/>
        </p:scale>
        <p:origin x="-1584" y="-1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55C79D9-95D7-4C52-A400-AA5D692C4305}" type="datetimeFigureOut">
              <a:rPr lang="en-US" smtClean="0"/>
              <a:pPr/>
              <a:t>11/24/18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7D3F11-E3A1-4142-8FF8-EA28A4179C46}" type="slidenum">
              <a:rPr lang="en-US" smtClean="0"/>
              <a:pPr/>
              <a:t>‹#›</a:t>
            </a:fld>
            <a:endParaRPr lang="en-US"/>
          </a:p>
        </p:txBody>
      </p:sp>
    </p:spTree>
    <p:extLst>
      <p:ext uri="{BB962C8B-B14F-4D97-AF65-F5344CB8AC3E}">
        <p14:creationId xmlns:p14="http://schemas.microsoft.com/office/powerpoint/2010/main" val="2700350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 Id="rId3" Type="http://schemas.openxmlformats.org/officeDocument/2006/relationships/hyperlink" Target="https://www.worldatlas.com/articles/14-countries-where-drinking-alcohol-is-illegal.html"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 Id="rId3" Type="http://schemas.openxmlformats.org/officeDocument/2006/relationships/hyperlink" Target="https://www.worldatlas.com/articles/14-countries-where-drinking-alcohol-is-illegal.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 Id="rId3" Type="http://schemas.openxmlformats.org/officeDocument/2006/relationships/hyperlink" Target="https://sites.google.com/site/aasaudior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https://www.worldatlas.com/articles/14-countries-where-drinking-alcohol-is-illegal.html</a:t>
            </a:r>
            <a:r>
              <a:rPr lang="en-US" sz="1200" kern="1200" dirty="0" smtClean="0">
                <a:solidFill>
                  <a:schemeClr val="tx1"/>
                </a:solidFill>
                <a:latin typeface="+mn-lt"/>
                <a:ea typeface="+mn-ea"/>
                <a:cs typeface="+mn-cs"/>
              </a:rPr>
              <a:t>  World Facts </a:t>
            </a:r>
            <a:r>
              <a:rPr lang="en-US" sz="1200" i="1" kern="1200" dirty="0" smtClean="0">
                <a:solidFill>
                  <a:schemeClr val="tx1"/>
                </a:solidFill>
                <a:latin typeface="+mn-lt"/>
                <a:ea typeface="+mn-ea"/>
                <a:cs typeface="+mn-cs"/>
              </a:rPr>
              <a:t>14 countries where alcohol is illegal. 2017.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latin typeface="+mn-lt"/>
                <a:ea typeface="+mn-ea"/>
                <a:cs typeface="+mn-cs"/>
                <a:hlinkClick r:id="rId3"/>
              </a:rPr>
              <a:t>https://www.worldatlas.com/articles/14-countries-where-drinking-alcohol-is-illegal.html</a:t>
            </a:r>
            <a:r>
              <a:rPr lang="en-US" sz="1200" kern="1200" dirty="0" smtClean="0">
                <a:solidFill>
                  <a:schemeClr val="tx1"/>
                </a:solidFill>
                <a:latin typeface="+mn-lt"/>
                <a:ea typeface="+mn-ea"/>
                <a:cs typeface="+mn-cs"/>
              </a:rPr>
              <a:t>  World Facts </a:t>
            </a:r>
            <a:r>
              <a:rPr lang="en-US" sz="1200" i="1" kern="1200" dirty="0" smtClean="0">
                <a:solidFill>
                  <a:schemeClr val="tx1"/>
                </a:solidFill>
                <a:latin typeface="+mn-lt"/>
                <a:ea typeface="+mn-ea"/>
                <a:cs typeface="+mn-cs"/>
              </a:rPr>
              <a:t>14 countries where alcohol is illegal. 2017. </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Zaulfishan</a:t>
            </a:r>
            <a:r>
              <a:rPr lang="en-US" dirty="0" smtClean="0"/>
              <a:t>,</a:t>
            </a:r>
            <a:r>
              <a:rPr lang="en-US" baseline="0" dirty="0" smtClean="0"/>
              <a:t> ‘Why Muslims don’t drink alcohol, 2011 Retrieved from https://www.greenprophet.com/2011/11/muslims-alcohol-haraam/</a:t>
            </a: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a:t>
            </a:r>
            <a:r>
              <a:rPr lang="en-US" dirty="0" err="1" smtClean="0"/>
              <a:t>Cacciottolo</a:t>
            </a:r>
            <a:r>
              <a:rPr lang="en-US" dirty="0" smtClean="0"/>
              <a:t>,</a:t>
            </a:r>
            <a:r>
              <a:rPr lang="en-US" baseline="0" dirty="0" smtClean="0"/>
              <a:t> Mario, ‘</a:t>
            </a:r>
            <a:r>
              <a:rPr lang="en-US" i="0" baseline="0" dirty="0" smtClean="0"/>
              <a:t>Saudi Arabia, drinking: The Risk expats take for a tipple,’ 2015 </a:t>
            </a:r>
            <a:endParaRPr lang="en-US" dirty="0" smtClean="0"/>
          </a:p>
          <a:p>
            <a:r>
              <a:rPr lang="en-US" dirty="0" smtClean="0"/>
              <a:t>https://www.bbc.com/nws/uk-3451614</a:t>
            </a:r>
            <a:r>
              <a:rPr lang="en-US" baseline="0" dirty="0" smtClean="0"/>
              <a:t> 3</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a:t>
            </a:r>
            <a:r>
              <a:rPr lang="en-US" dirty="0" err="1" smtClean="0"/>
              <a:t>Cacciottolo</a:t>
            </a:r>
            <a:r>
              <a:rPr lang="en-US" dirty="0" smtClean="0"/>
              <a:t>,</a:t>
            </a:r>
            <a:r>
              <a:rPr lang="en-US" baseline="0" dirty="0" smtClean="0"/>
              <a:t> Mario, ‘</a:t>
            </a:r>
            <a:r>
              <a:rPr lang="en-US" i="0" baseline="0" dirty="0" smtClean="0"/>
              <a:t>Saudi Arabia, drinking: The Risk expats take for a tipple,’ 2015 </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https://www.bbc.com/nws/uk-3451614</a:t>
            </a:r>
            <a:r>
              <a:rPr lang="en-US" baseline="0" dirty="0" smtClean="0"/>
              <a:t> 3</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i="0" dirty="0" smtClean="0"/>
              <a:t>‘Crime and Punishment in Saudi Arabia’, https://www.bankerinthesun.com/2014/09/crime-and-punishment-in-saudi-arabia/</a:t>
            </a:r>
          </a:p>
          <a:p>
            <a:endParaRPr lang="en-US" i="0"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0" dirty="0" smtClean="0"/>
              <a:t>‘Crime and Punishment in Saudi Arabia’, https://www.bankerinthesun.com/2014/09/crime-and-punishment-in-saudi-arabia/</a:t>
            </a: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Santana, Rebecca, Bahrain’s allure for Saudis extends beyond alcohol,’ The San Diego Union Tribune,</a:t>
            </a:r>
            <a:r>
              <a:rPr lang="en-US" baseline="0" dirty="0" smtClean="0"/>
              <a:t> 2009, https://www.sandiegouniontribune.com/sdut-ml-bahrain-saudis-vacation-072109-2009jul21-story.html </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Taylor,</a:t>
            </a:r>
            <a:r>
              <a:rPr lang="en-US" baseline="0" dirty="0" smtClean="0"/>
              <a:t> Adam, ‘Smugglers keep trying to get alcohol into Saudi Arabia and customs officials keep tweeting it,’ Washington Post, Jan 2016 https://www.washingtonpost.com/news/worldviews/wp/2016/01/31/smugglers-keep-trying-to-get-alcohol-into-saudi-arabia-and-customs-officials-keep-tweeting-it/?noredirect=on&amp;utm_term=.4e86517d0001</a:t>
            </a: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http://www.who.int/substance_abuse/publications/en/saudi_arabia.pdf</a:t>
            </a:r>
            <a:r>
              <a:rPr lang="en-US" baseline="0" dirty="0" smtClean="0"/>
              <a:t> </a:t>
            </a:r>
            <a:r>
              <a:rPr lang="en-US" i="1" baseline="0" dirty="0" smtClean="0"/>
              <a:t>Saudi Arabia Substance Abuse </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Ref: http://www.who.int/substance_abuse/publications/en/saudi_arabia.pdf</a:t>
            </a:r>
            <a:r>
              <a:rPr lang="en-US" baseline="0" dirty="0" smtClean="0"/>
              <a:t> </a:t>
            </a:r>
            <a:r>
              <a:rPr lang="en-US" i="1" baseline="0" dirty="0" smtClean="0"/>
              <a:t>Saudi Arabia Substance Abuse </a:t>
            </a:r>
            <a:endParaRPr lang="en-US" dirty="0" smtClean="0"/>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a:t>
            </a:r>
            <a:r>
              <a:rPr lang="en-US" dirty="0" err="1" smtClean="0"/>
              <a:t>Haqwi</a:t>
            </a:r>
            <a:r>
              <a:rPr lang="en-US" dirty="0" smtClean="0"/>
              <a:t>,</a:t>
            </a:r>
            <a:r>
              <a:rPr lang="en-US" baseline="0" dirty="0" smtClean="0"/>
              <a:t> Ali </a:t>
            </a:r>
            <a:r>
              <a:rPr lang="en-US" i="1" baseline="0" dirty="0" smtClean="0"/>
              <a:t>Perception among medical students in Riyadh, Saudi </a:t>
            </a:r>
            <a:r>
              <a:rPr lang="en-US" i="1" baseline="0" dirty="0" err="1" smtClean="0"/>
              <a:t>arabia</a:t>
            </a:r>
            <a:r>
              <a:rPr lang="en-US" i="1" baseline="0" dirty="0" smtClean="0"/>
              <a:t>, regarding  alcohol and substance abuse in the community: a cross-sectional survey, 2010,</a:t>
            </a:r>
            <a:r>
              <a:rPr lang="en-US" i="0" baseline="0" dirty="0" smtClean="0"/>
              <a:t> NCBI Resources. Retrieved from https://www.ncbi.nlm.nih.gov/pmc/articles/PMC2832638/</a:t>
            </a: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a:t>
            </a:r>
            <a:r>
              <a:rPr lang="en-US" dirty="0" err="1" smtClean="0"/>
              <a:t>Haqwi</a:t>
            </a:r>
            <a:r>
              <a:rPr lang="en-US" dirty="0" smtClean="0"/>
              <a:t>,</a:t>
            </a:r>
            <a:r>
              <a:rPr lang="en-US" baseline="0" dirty="0" smtClean="0"/>
              <a:t> Ali </a:t>
            </a:r>
            <a:r>
              <a:rPr lang="en-US" i="1" baseline="0" dirty="0" smtClean="0"/>
              <a:t>Perception among medical students in Riyadh, Saudi </a:t>
            </a:r>
            <a:r>
              <a:rPr lang="en-US" i="1" baseline="0" dirty="0" err="1" smtClean="0"/>
              <a:t>arabia</a:t>
            </a:r>
            <a:r>
              <a:rPr lang="en-US" i="1" baseline="0" dirty="0" smtClean="0"/>
              <a:t>, regarding  alcohol and substance abuse in the community: a cross-sectional survey, 2010,</a:t>
            </a:r>
            <a:r>
              <a:rPr lang="en-US" i="0" baseline="0" dirty="0" smtClean="0"/>
              <a:t> NCBI Resources. Retrieved from https://www.ncbi.nlm.nih.gov/pmc/articles/PMC2832638/</a:t>
            </a:r>
          </a:p>
          <a:p>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DARA Thailand, Rehab in Thailand. https://www.dararehab.com/drug-alcohol-rehab/saudi-arabia/</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Ref: </a:t>
            </a:r>
            <a:r>
              <a:rPr lang="en-US" sz="1200" u="sng" kern="1200" dirty="0" smtClean="0">
                <a:solidFill>
                  <a:schemeClr val="tx1"/>
                </a:solidFill>
                <a:latin typeface="+mn-lt"/>
                <a:ea typeface="+mn-ea"/>
                <a:cs typeface="+mn-cs"/>
                <a:hlinkClick r:id="rId3"/>
              </a:rPr>
              <a:t>https://sites.google.com/site/aasaudiorg/</a:t>
            </a:r>
            <a:endParaRPr lang="en-US" sz="1200" kern="1200" dirty="0" smtClean="0">
              <a:solidFill>
                <a:schemeClr val="tx1"/>
              </a:solidFill>
              <a:latin typeface="+mn-lt"/>
              <a:ea typeface="+mn-ea"/>
              <a:cs typeface="+mn-cs"/>
            </a:endParaRPr>
          </a:p>
          <a:p>
            <a:r>
              <a:rPr lang="en-US" dirty="0" smtClean="0"/>
              <a:t> </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 Saudi Arabia’s Alcoholics Anonymous</a:t>
            </a:r>
            <a:r>
              <a:rPr lang="en-US" baseline="0" dirty="0" smtClean="0"/>
              <a:t> https://sites.google.com/site/aasaudiorg/ </a:t>
            </a:r>
            <a:endParaRPr lang="en-US" dirty="0"/>
          </a:p>
        </p:txBody>
      </p:sp>
      <p:sp>
        <p:nvSpPr>
          <p:cNvPr id="4" name="Slide Number Placeholder 3"/>
          <p:cNvSpPr>
            <a:spLocks noGrp="1"/>
          </p:cNvSpPr>
          <p:nvPr>
            <p:ph type="sldNum" sz="quarter" idx="10"/>
          </p:nvPr>
        </p:nvSpPr>
        <p:spPr/>
        <p:txBody>
          <a:bodyPr/>
          <a:lstStyle/>
          <a:p>
            <a:fld id="{D77D3F11-E3A1-4142-8FF8-EA28A4179C46}"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AC3F447-F5FA-491E-BA70-108AFAF29854}" type="datetimeFigureOut">
              <a:rPr lang="en-US" smtClean="0"/>
              <a:pPr/>
              <a:t>11/24/18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3F447-F5FA-491E-BA70-108AFAF29854}" type="datetimeFigureOut">
              <a:rPr lang="en-US" smtClean="0"/>
              <a:pPr/>
              <a:t>11/24/18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C3F447-F5FA-491E-BA70-108AFAF29854}" type="datetimeFigureOut">
              <a:rPr lang="en-US" smtClean="0"/>
              <a:pPr/>
              <a:t>11/24/18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AC3F447-F5FA-491E-BA70-108AFAF29854}" type="datetimeFigureOut">
              <a:rPr lang="en-US" smtClean="0"/>
              <a:pPr/>
              <a:t>11/24/18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C3F447-F5FA-491E-BA70-108AFAF29854}" type="datetimeFigureOut">
              <a:rPr lang="en-US" smtClean="0"/>
              <a:pPr/>
              <a:t>11/24/18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AC3F447-F5FA-491E-BA70-108AFAF29854}" type="datetimeFigureOut">
              <a:rPr lang="en-US" smtClean="0"/>
              <a:pPr/>
              <a:t>11/24/18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3F447-F5FA-491E-BA70-108AFAF29854}" type="datetimeFigureOut">
              <a:rPr lang="en-US" smtClean="0"/>
              <a:pPr/>
              <a:t>11/24/18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C3F447-F5FA-491E-BA70-108AFAF29854}" type="datetimeFigureOut">
              <a:rPr lang="en-US" smtClean="0"/>
              <a:pPr/>
              <a:t>11/24/18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C3F447-F5FA-491E-BA70-108AFAF29854}" type="datetimeFigureOut">
              <a:rPr lang="en-US" smtClean="0"/>
              <a:pPr/>
              <a:t>11/24/18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3F447-F5FA-491E-BA70-108AFAF29854}" type="datetimeFigureOut">
              <a:rPr lang="en-US" smtClean="0"/>
              <a:pPr/>
              <a:t>11/24/18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AC3F447-F5FA-491E-BA70-108AFAF29854}" type="datetimeFigureOut">
              <a:rPr lang="en-US" smtClean="0"/>
              <a:pPr/>
              <a:t>11/24/18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009C10-41C3-4F4A-96E2-FD11D32F25F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3F447-F5FA-491E-BA70-108AFAF29854}" type="datetimeFigureOut">
              <a:rPr lang="en-US" smtClean="0"/>
              <a:pPr/>
              <a:t>11/24/18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09C10-41C3-4F4A-96E2-FD11D32F25F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hyperlink" Target="https://www.bankerinthesun.com/2014/09/crime-and-punishment-in-saudi-arabia/0" TargetMode="External"/><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hyperlink" Target="https://sites.google.com/site/aasaudiorg/" TargetMode="External"/><Relationship Id="rId4" Type="http://schemas.openxmlformats.org/officeDocument/2006/relationships/image" Target="../media/image16.jpe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hyperlink" Target="https://sites.google.com/site/aasaudiorg/for-new-comers" TargetMode="External"/><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 Ban in Saudi Arabia</a:t>
            </a:r>
            <a:endParaRPr lang="en-US" dirty="0"/>
          </a:p>
        </p:txBody>
      </p:sp>
      <p:sp>
        <p:nvSpPr>
          <p:cNvPr id="3" name="Content Placeholder 2"/>
          <p:cNvSpPr>
            <a:spLocks noGrp="1"/>
          </p:cNvSpPr>
          <p:nvPr>
            <p:ph idx="1"/>
          </p:nvPr>
        </p:nvSpPr>
        <p:spPr/>
        <p:txBody>
          <a:bodyPr>
            <a:normAutofit fontScale="25000" lnSpcReduction="20000"/>
          </a:bodyPr>
          <a:lstStyle/>
          <a:p>
            <a:r>
              <a:rPr lang="en-US" sz="8600" dirty="0" smtClean="0"/>
              <a:t>Drinking of alcohol is prohibited under Islam.  Some countries in the Middle East and other parts of the world have banned alcohol in their countries.</a:t>
            </a:r>
          </a:p>
          <a:p>
            <a:endParaRPr lang="en-US" sz="8600" dirty="0" smtClean="0"/>
          </a:p>
          <a:p>
            <a:r>
              <a:rPr lang="en-US" sz="8600" dirty="0" smtClean="0"/>
              <a:t>Saudi Arabia follows strict religious law. Under this religious alcohol is banned in Saudi Arabia.</a:t>
            </a:r>
          </a:p>
          <a:p>
            <a:endParaRPr lang="en-US" sz="8600" dirty="0" smtClean="0"/>
          </a:p>
          <a:p>
            <a:r>
              <a:rPr lang="en-US" sz="8600" dirty="0" smtClean="0"/>
              <a:t>Therefore citizens cannot drink alcohol in the whole country.  </a:t>
            </a:r>
          </a:p>
          <a:p>
            <a:endParaRPr lang="en-US" sz="8600" dirty="0" smtClean="0"/>
          </a:p>
          <a:p>
            <a:r>
              <a:rPr lang="en-US" sz="8600" dirty="0" smtClean="0"/>
              <a:t>Those who break this law are </a:t>
            </a:r>
          </a:p>
          <a:p>
            <a:pPr>
              <a:buNone/>
            </a:pPr>
            <a:r>
              <a:rPr lang="en-US" sz="8600" dirty="0" smtClean="0"/>
              <a:t>	punished. </a:t>
            </a:r>
          </a:p>
          <a:p>
            <a:pPr>
              <a:buNone/>
            </a:pPr>
            <a:endParaRPr lang="en-US" sz="8600" dirty="0" smtClean="0"/>
          </a:p>
          <a:p>
            <a:r>
              <a:rPr lang="en-US" sz="8600" dirty="0" smtClean="0"/>
              <a:t>Religious Courts punish individuals who </a:t>
            </a:r>
          </a:p>
          <a:p>
            <a:pPr>
              <a:buNone/>
            </a:pPr>
            <a:r>
              <a:rPr lang="en-US" sz="8600" smtClean="0"/>
              <a:t>	drink  alcohol</a:t>
            </a:r>
            <a:r>
              <a:rPr lang="en-US" sz="8600" dirty="0" smtClean="0"/>
              <a:t>.  (WF-2017) </a:t>
            </a:r>
          </a:p>
          <a:p>
            <a:endParaRPr lang="en-US" sz="8600" dirty="0" smtClean="0"/>
          </a:p>
          <a:p>
            <a:pPr>
              <a:buNone/>
            </a:pPr>
            <a:endParaRPr lang="en-US" sz="8600" dirty="0" smtClean="0"/>
          </a:p>
          <a:p>
            <a:endParaRPr lang="en-US" dirty="0"/>
          </a:p>
          <a:p>
            <a:endParaRPr lang="en-US" dirty="0"/>
          </a:p>
          <a:p>
            <a:endParaRPr lang="en-US" dirty="0" smtClean="0"/>
          </a:p>
          <a:p>
            <a:endParaRPr lang="en-US" dirty="0" smtClean="0"/>
          </a:p>
          <a:p>
            <a:pPr>
              <a:buNone/>
            </a:pPr>
            <a:endParaRPr lang="en-US" dirty="0"/>
          </a:p>
          <a:p>
            <a:pPr>
              <a:buNone/>
            </a:pPr>
            <a:endParaRPr lang="en-US" dirty="0"/>
          </a:p>
        </p:txBody>
      </p:sp>
      <p:pic>
        <p:nvPicPr>
          <p:cNvPr id="5" name="Picture 4" descr="download.jpg"/>
          <p:cNvPicPr>
            <a:picLocks noChangeAspect="1"/>
          </p:cNvPicPr>
          <p:nvPr/>
        </p:nvPicPr>
        <p:blipFill>
          <a:blip r:embed="rId3" cstate="print"/>
          <a:stretch>
            <a:fillRect/>
          </a:stretch>
        </p:blipFill>
        <p:spPr>
          <a:xfrm>
            <a:off x="5562600" y="4572000"/>
            <a:ext cx="3048000" cy="146957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 Ban in Saudi Arabia contd.</a:t>
            </a:r>
            <a:endParaRPr lang="en-US" dirty="0"/>
          </a:p>
        </p:txBody>
      </p:sp>
      <p:sp>
        <p:nvSpPr>
          <p:cNvPr id="3" name="Content Placeholder 2"/>
          <p:cNvSpPr>
            <a:spLocks noGrp="1"/>
          </p:cNvSpPr>
          <p:nvPr>
            <p:ph idx="1"/>
          </p:nvPr>
        </p:nvSpPr>
        <p:spPr/>
        <p:txBody>
          <a:bodyPr>
            <a:normAutofit fontScale="92500" lnSpcReduction="10000"/>
          </a:bodyPr>
          <a:lstStyle/>
          <a:p>
            <a:r>
              <a:rPr lang="en-US" sz="4200" dirty="0"/>
              <a:t> </a:t>
            </a:r>
            <a:r>
              <a:rPr lang="en-US" sz="3900" dirty="0"/>
              <a:t>It </a:t>
            </a:r>
            <a:r>
              <a:rPr lang="en-US" sz="3900" dirty="0" smtClean="0"/>
              <a:t>is not only </a:t>
            </a:r>
            <a:r>
              <a:rPr lang="en-US" sz="3900" dirty="0"/>
              <a:t>illegal </a:t>
            </a:r>
            <a:r>
              <a:rPr lang="en-US" sz="3900" dirty="0" smtClean="0"/>
              <a:t>to drink in Saudi Arabia it is also illegal to make alcohol. It is illegal to import alcohol as well. There is severe punishment for those who sell alcohol.  Consumption of alcohol is also prohibited. Citizens who </a:t>
            </a:r>
            <a:r>
              <a:rPr lang="en-US" sz="4200" dirty="0" smtClean="0"/>
              <a:t>break this law are punished.  </a:t>
            </a:r>
            <a:r>
              <a:rPr lang="en-US" sz="4800" dirty="0"/>
              <a:t>  </a:t>
            </a:r>
          </a:p>
          <a:p>
            <a:pPr>
              <a:buNone/>
            </a:pPr>
            <a:r>
              <a:rPr lang="en-US" dirty="0" smtClean="0"/>
              <a:t>   (WF-2017) </a:t>
            </a:r>
            <a:endParaRPr lang="en-US" dirty="0"/>
          </a:p>
        </p:txBody>
      </p:sp>
      <p:pic>
        <p:nvPicPr>
          <p:cNvPr id="4" name="Picture 3" descr="Sri-Lanka-Alcohol-ban-to-remain-800x400.jpg"/>
          <p:cNvPicPr>
            <a:picLocks noChangeAspect="1"/>
          </p:cNvPicPr>
          <p:nvPr/>
        </p:nvPicPr>
        <p:blipFill>
          <a:blip r:embed="rId3" cstate="print"/>
          <a:stretch>
            <a:fillRect/>
          </a:stretch>
        </p:blipFill>
        <p:spPr>
          <a:xfrm>
            <a:off x="4191000" y="4876800"/>
            <a:ext cx="2895600" cy="117633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Five Reasons why alcohol is forbidden in Islam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Prayer is compulsory and alcohol and prayer do not mix.</a:t>
            </a:r>
          </a:p>
          <a:p>
            <a:r>
              <a:rPr lang="en-US" dirty="0" smtClean="0"/>
              <a:t>Alcohol is addictive</a:t>
            </a:r>
          </a:p>
          <a:p>
            <a:r>
              <a:rPr lang="en-US" dirty="0" smtClean="0"/>
              <a:t>Alcohol makes mental activity difficult.</a:t>
            </a:r>
          </a:p>
          <a:p>
            <a:r>
              <a:rPr lang="en-US" dirty="0" smtClean="0"/>
              <a:t>One forgets if one drinks alcohol</a:t>
            </a:r>
          </a:p>
          <a:p>
            <a:r>
              <a:rPr lang="en-US" dirty="0" smtClean="0"/>
              <a:t>Alcohol can lead to crime. </a:t>
            </a:r>
          </a:p>
          <a:p>
            <a:pPr>
              <a:buNone/>
            </a:pPr>
            <a:r>
              <a:rPr lang="en-US" dirty="0" smtClean="0"/>
              <a:t>(Source: ‘Why </a:t>
            </a:r>
            <a:r>
              <a:rPr lang="en-US" dirty="0" err="1" smtClean="0"/>
              <a:t>Muslism</a:t>
            </a:r>
            <a:r>
              <a:rPr lang="en-US" dirty="0" smtClean="0"/>
              <a:t> don’t</a:t>
            </a:r>
          </a:p>
          <a:p>
            <a:pPr>
              <a:buNone/>
            </a:pPr>
            <a:r>
              <a:rPr lang="en-US" dirty="0" err="1" smtClean="0"/>
              <a:t>Drik</a:t>
            </a:r>
            <a:r>
              <a:rPr lang="en-US" dirty="0" smtClean="0"/>
              <a:t> </a:t>
            </a:r>
            <a:r>
              <a:rPr lang="en-US" dirty="0" err="1" smtClean="0"/>
              <a:t>alcholol</a:t>
            </a:r>
            <a:r>
              <a:rPr lang="en-US" dirty="0" smtClean="0"/>
              <a:t>’) </a:t>
            </a:r>
          </a:p>
          <a:p>
            <a:pPr>
              <a:buNone/>
            </a:pPr>
            <a:r>
              <a:rPr lang="en-US" dirty="0" smtClean="0"/>
              <a:t>  </a:t>
            </a:r>
            <a:endParaRPr lang="en-US" dirty="0"/>
          </a:p>
        </p:txBody>
      </p:sp>
      <p:pic>
        <p:nvPicPr>
          <p:cNvPr id="5" name="Picture 4" descr="Regular spiritual practice can help lift your spirit and offer you a bigger sense of purpose."/>
          <p:cNvPicPr/>
          <p:nvPr/>
        </p:nvPicPr>
        <p:blipFill>
          <a:blip r:embed="rId3" cstate="print"/>
          <a:srcRect/>
          <a:stretch>
            <a:fillRect/>
          </a:stretch>
        </p:blipFill>
        <p:spPr bwMode="auto">
          <a:xfrm>
            <a:off x="5410200" y="4114800"/>
            <a:ext cx="2667000" cy="19050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Expatriates and Alcohol Ban</a:t>
            </a:r>
            <a:endParaRPr lang="en-US" dirty="0"/>
          </a:p>
        </p:txBody>
      </p:sp>
      <p:sp>
        <p:nvSpPr>
          <p:cNvPr id="3" name="Content Placeholder 2"/>
          <p:cNvSpPr>
            <a:spLocks noGrp="1"/>
          </p:cNvSpPr>
          <p:nvPr>
            <p:ph idx="1"/>
          </p:nvPr>
        </p:nvSpPr>
        <p:spPr>
          <a:xfrm>
            <a:off x="304800" y="1600200"/>
            <a:ext cx="8229600" cy="4525963"/>
          </a:xfrm>
        </p:spPr>
        <p:txBody>
          <a:bodyPr/>
          <a:lstStyle/>
          <a:p>
            <a:pPr>
              <a:buNone/>
            </a:pPr>
            <a:r>
              <a:rPr lang="en-US" dirty="0" smtClean="0"/>
              <a:t>	Expatriates can brew their own liquor. They are not allowed to drink in the open. However, if they are living in a compound where other expatriates stay they can consume alcohol. In the compounds they can have parties  without disturbing the peace. The police will not generally enter  in the compounds where expatriates live. </a:t>
            </a:r>
            <a:endParaRPr lang="en-US" dirty="0"/>
          </a:p>
        </p:txBody>
      </p:sp>
      <p:pic>
        <p:nvPicPr>
          <p:cNvPr id="4" name="Picture 3" descr="_86096251_86096247.jpg"/>
          <p:cNvPicPr>
            <a:picLocks noChangeAspect="1"/>
          </p:cNvPicPr>
          <p:nvPr/>
        </p:nvPicPr>
        <p:blipFill>
          <a:blip r:embed="rId3" cstate="print"/>
          <a:stretch>
            <a:fillRect/>
          </a:stretch>
        </p:blipFill>
        <p:spPr>
          <a:xfrm>
            <a:off x="4114800" y="5230322"/>
            <a:ext cx="4191000" cy="132287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Expatriates and Alcohol Ban </a:t>
            </a:r>
            <a:endParaRPr lang="en-US" dirty="0"/>
          </a:p>
        </p:txBody>
      </p:sp>
      <p:sp>
        <p:nvSpPr>
          <p:cNvPr id="3" name="Content Placeholder 2"/>
          <p:cNvSpPr>
            <a:spLocks noGrp="1"/>
          </p:cNvSpPr>
          <p:nvPr>
            <p:ph idx="1"/>
          </p:nvPr>
        </p:nvSpPr>
        <p:spPr/>
        <p:txBody>
          <a:bodyPr/>
          <a:lstStyle/>
          <a:p>
            <a:pPr>
              <a:buNone/>
            </a:pPr>
            <a:r>
              <a:rPr lang="en-US" sz="2800" dirty="0" smtClean="0"/>
              <a:t>	Expatriates can be imprisoned if they are found drinking outside compound. 	(BBC-2015) Before they enter the country, many expatriates were informed of the ban on alcohol consumption.  They chose to ignore the warning and are caught drinking in the public. There were several cases of expatriates caught drinking on beaches. It is important for the expatriates  to follow the law of </a:t>
            </a:r>
          </a:p>
          <a:p>
            <a:pPr>
              <a:buNone/>
            </a:pPr>
            <a:r>
              <a:rPr lang="en-US" sz="2800" dirty="0" smtClean="0"/>
              <a:t>	the land.     </a:t>
            </a:r>
          </a:p>
          <a:p>
            <a:endParaRPr lang="en-US" dirty="0"/>
          </a:p>
        </p:txBody>
      </p:sp>
      <p:pic>
        <p:nvPicPr>
          <p:cNvPr id="4" name="Picture 3" descr="alcohol-ban.jpg"/>
          <p:cNvPicPr>
            <a:picLocks noChangeAspect="1"/>
          </p:cNvPicPr>
          <p:nvPr/>
        </p:nvPicPr>
        <p:blipFill>
          <a:blip r:embed="rId3" cstate="print"/>
          <a:stretch>
            <a:fillRect/>
          </a:stretch>
        </p:blipFill>
        <p:spPr>
          <a:xfrm>
            <a:off x="5867400" y="4685043"/>
            <a:ext cx="2743200" cy="159768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Punishment – Drinking Alcohol</a:t>
            </a:r>
            <a:endParaRPr lang="en-US" dirty="0"/>
          </a:p>
        </p:txBody>
      </p:sp>
      <p:sp>
        <p:nvSpPr>
          <p:cNvPr id="3" name="Content Placeholder 2"/>
          <p:cNvSpPr>
            <a:spLocks noGrp="1"/>
          </p:cNvSpPr>
          <p:nvPr>
            <p:ph idx="1"/>
          </p:nvPr>
        </p:nvSpPr>
        <p:spPr>
          <a:xfrm>
            <a:off x="381000" y="1600200"/>
            <a:ext cx="8229600" cy="4876799"/>
          </a:xfrm>
        </p:spPr>
        <p:txBody>
          <a:bodyPr>
            <a:normAutofit fontScale="25000" lnSpcReduction="20000"/>
          </a:bodyPr>
          <a:lstStyle/>
          <a:p>
            <a:r>
              <a:rPr lang="en-US" sz="11200" dirty="0"/>
              <a:t>Drinking alcohol in Saudi Arabia </a:t>
            </a:r>
            <a:r>
              <a:rPr lang="en-US" sz="11200" dirty="0" smtClean="0"/>
              <a:t>is a serious crime. </a:t>
            </a:r>
          </a:p>
          <a:p>
            <a:r>
              <a:rPr lang="en-US" sz="11200" dirty="0" smtClean="0"/>
              <a:t>The punishment is very severe. </a:t>
            </a:r>
          </a:p>
          <a:p>
            <a:r>
              <a:rPr lang="en-US" sz="11200" dirty="0" smtClean="0"/>
              <a:t>If found guilty of  for drinking alcohol by the courts, the individual will get corporal punishment. </a:t>
            </a:r>
          </a:p>
          <a:p>
            <a:r>
              <a:rPr lang="en-US" sz="11200" dirty="0" smtClean="0"/>
              <a:t>The courts have often punished the individuals found guilty of this type of crime.</a:t>
            </a:r>
          </a:p>
          <a:p>
            <a:r>
              <a:rPr lang="en-US" sz="11200" dirty="0" smtClean="0"/>
              <a:t>As a punishment the individual can get </a:t>
            </a:r>
          </a:p>
          <a:p>
            <a:pPr>
              <a:buNone/>
            </a:pPr>
            <a:r>
              <a:rPr lang="en-US" sz="11200" dirty="0" smtClean="0"/>
              <a:t>	up to 500 lashes in public.</a:t>
            </a:r>
          </a:p>
          <a:p>
            <a:pPr>
              <a:buNone/>
            </a:pPr>
            <a:endParaRPr lang="en-US" sz="5100" dirty="0" smtClean="0"/>
          </a:p>
          <a:p>
            <a:pPr>
              <a:buNone/>
            </a:pPr>
            <a:endParaRPr lang="en-US" sz="5100" dirty="0" smtClean="0"/>
          </a:p>
          <a:p>
            <a:pPr>
              <a:buNone/>
            </a:pPr>
            <a:r>
              <a:rPr lang="en-US" sz="5600" dirty="0" smtClean="0"/>
              <a:t>(Source: </a:t>
            </a:r>
            <a:r>
              <a:rPr lang="en-US" sz="5600" dirty="0" smtClean="0">
                <a:hlinkClick r:id="rId3"/>
              </a:rPr>
              <a:t>https://www.bankerinthesun.com/2014/09/crime-and-punishment-in-saudi-arabia/0</a:t>
            </a:r>
            <a:endParaRPr lang="en-US" sz="5600" dirty="0" smtClean="0"/>
          </a:p>
          <a:p>
            <a:pPr>
              <a:buNone/>
            </a:pPr>
            <a:endParaRPr lang="en-US" dirty="0" smtClean="0"/>
          </a:p>
          <a:p>
            <a:pPr>
              <a:buNone/>
            </a:pPr>
            <a:endParaRPr lang="en-US" dirty="0" smtClean="0"/>
          </a:p>
          <a:p>
            <a:pPr>
              <a:buNone/>
            </a:pPr>
            <a:r>
              <a:rPr lang="en-US" dirty="0" smtClean="0"/>
              <a:t>    </a:t>
            </a:r>
          </a:p>
        </p:txBody>
      </p:sp>
      <p:pic>
        <p:nvPicPr>
          <p:cNvPr id="4" name="Picture 3" descr="617B+W8ktsL._SL1000_.jpg"/>
          <p:cNvPicPr>
            <a:picLocks noChangeAspect="1"/>
          </p:cNvPicPr>
          <p:nvPr/>
        </p:nvPicPr>
        <p:blipFill>
          <a:blip r:embed="rId4" cstate="print"/>
          <a:stretch>
            <a:fillRect/>
          </a:stretch>
        </p:blipFill>
        <p:spPr>
          <a:xfrm>
            <a:off x="6247350" y="4572000"/>
            <a:ext cx="2896650" cy="15023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Punishment contd. </a:t>
            </a:r>
            <a:endParaRPr lang="en-US" dirty="0"/>
          </a:p>
        </p:txBody>
      </p:sp>
      <p:sp>
        <p:nvSpPr>
          <p:cNvPr id="3" name="Content Placeholder 2"/>
          <p:cNvSpPr>
            <a:spLocks noGrp="1"/>
          </p:cNvSpPr>
          <p:nvPr>
            <p:ph idx="1"/>
          </p:nvPr>
        </p:nvSpPr>
        <p:spPr/>
        <p:txBody>
          <a:bodyPr>
            <a:normAutofit fontScale="92500" lnSpcReduction="20000"/>
          </a:bodyPr>
          <a:lstStyle/>
          <a:p>
            <a:r>
              <a:rPr lang="en-US" sz="2800" dirty="0" smtClean="0"/>
              <a:t>There is a separate punishment for selling alcohol. </a:t>
            </a:r>
          </a:p>
          <a:p>
            <a:r>
              <a:rPr lang="en-US" sz="2800" dirty="0" smtClean="0"/>
              <a:t>For selling alcohol one can  even be imprisoned for many years.</a:t>
            </a:r>
          </a:p>
          <a:p>
            <a:r>
              <a:rPr lang="en-US" sz="2800" dirty="0" smtClean="0"/>
              <a:t>Some people are given the punishment of 500 lashes in public by the religious courts.</a:t>
            </a:r>
          </a:p>
          <a:p>
            <a:r>
              <a:rPr lang="en-US" sz="2800" dirty="0" smtClean="0"/>
              <a:t>In recent times some expatriates were found guilty of selling home made alcohol and punished </a:t>
            </a:r>
          </a:p>
          <a:p>
            <a:pPr>
              <a:buNone/>
            </a:pPr>
            <a:r>
              <a:rPr lang="en-US" sz="2800" dirty="0" smtClean="0"/>
              <a:t> 	by the religious courts. </a:t>
            </a:r>
          </a:p>
          <a:p>
            <a:r>
              <a:rPr lang="en-US" sz="2800" dirty="0" smtClean="0"/>
              <a:t>Taking the risk of getting punished for</a:t>
            </a:r>
          </a:p>
          <a:p>
            <a:pPr>
              <a:buNone/>
            </a:pPr>
            <a:r>
              <a:rPr lang="en-US" sz="2800" dirty="0" smtClean="0"/>
              <a:t>     making some money does not make</a:t>
            </a:r>
          </a:p>
          <a:p>
            <a:pPr>
              <a:buNone/>
            </a:pPr>
            <a:r>
              <a:rPr lang="en-US" sz="2800" dirty="0" smtClean="0"/>
              <a:t>	any sense.  (SA-2014) </a:t>
            </a:r>
          </a:p>
          <a:p>
            <a:pPr>
              <a:buNone/>
            </a:pPr>
            <a:endParaRPr lang="en-US" dirty="0"/>
          </a:p>
        </p:txBody>
      </p:sp>
      <p:pic>
        <p:nvPicPr>
          <p:cNvPr id="4" name="Picture 3" descr="41lxNE+71TL.jpg"/>
          <p:cNvPicPr>
            <a:picLocks noChangeAspect="1"/>
          </p:cNvPicPr>
          <p:nvPr/>
        </p:nvPicPr>
        <p:blipFill>
          <a:blip r:embed="rId3" cstate="print"/>
          <a:stretch>
            <a:fillRect/>
          </a:stretch>
        </p:blipFill>
        <p:spPr>
          <a:xfrm>
            <a:off x="6172200" y="4800600"/>
            <a:ext cx="2000250" cy="13716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Saudi Arabian Citizens and </a:t>
            </a:r>
            <a:br>
              <a:rPr lang="en-US" dirty="0" smtClean="0"/>
            </a:br>
            <a:r>
              <a:rPr lang="en-US" dirty="0" smtClean="0"/>
              <a:t>Alcohol</a:t>
            </a:r>
            <a:endParaRPr lang="en-US" dirty="0"/>
          </a:p>
        </p:txBody>
      </p:sp>
      <p:sp>
        <p:nvSpPr>
          <p:cNvPr id="3" name="Content Placeholder 2"/>
          <p:cNvSpPr>
            <a:spLocks noGrp="1"/>
          </p:cNvSpPr>
          <p:nvPr>
            <p:ph idx="1"/>
          </p:nvPr>
        </p:nvSpPr>
        <p:spPr/>
        <p:txBody>
          <a:bodyPr>
            <a:normAutofit fontScale="70000" lnSpcReduction="20000"/>
          </a:bodyPr>
          <a:lstStyle/>
          <a:p>
            <a:r>
              <a:rPr lang="en-US" sz="3600" dirty="0" smtClean="0"/>
              <a:t>Bahrain is very attractive to Saudi Arabian citizens because it is legal to sell and drink alcohol there.</a:t>
            </a:r>
          </a:p>
          <a:p>
            <a:r>
              <a:rPr lang="en-US" sz="3600" dirty="0" smtClean="0"/>
              <a:t>Saudi citizens who live in one of the most conservative country  regularly cross the connecting bridge to travel to Bahrain to drink alcohol.</a:t>
            </a:r>
          </a:p>
          <a:p>
            <a:r>
              <a:rPr lang="en-US" sz="3600" dirty="0" smtClean="0"/>
              <a:t>Saudi Arabia and Bahrain are connected with a road and a bridge.</a:t>
            </a:r>
          </a:p>
          <a:p>
            <a:r>
              <a:rPr lang="en-US" sz="3600" dirty="0" smtClean="0"/>
              <a:t>It is easy to reach Bahrain within half an hour for Saudi citizens living near the border.</a:t>
            </a:r>
          </a:p>
          <a:p>
            <a:r>
              <a:rPr lang="en-US" sz="3600" dirty="0" smtClean="0"/>
              <a:t>They can have drink alcohol and go back to their conservative society within a few hours, says Rebecca Santana in an article. (Santana-2009) </a:t>
            </a:r>
          </a:p>
          <a:p>
            <a:pPr>
              <a:buNone/>
            </a:pPr>
            <a:r>
              <a:rPr lang="en-US" sz="3600" dirty="0" smtClean="0"/>
              <a:t> </a:t>
            </a:r>
          </a:p>
          <a:p>
            <a:pPr>
              <a:buNone/>
            </a:pPr>
            <a:endParaRPr lang="en-US" dirty="0"/>
          </a:p>
        </p:txBody>
      </p:sp>
      <p:pic>
        <p:nvPicPr>
          <p:cNvPr id="4" name="Picture 3" descr="hqdefault.jpg"/>
          <p:cNvPicPr>
            <a:picLocks noChangeAspect="1"/>
          </p:cNvPicPr>
          <p:nvPr/>
        </p:nvPicPr>
        <p:blipFill>
          <a:blip r:embed="rId3" cstate="print"/>
          <a:stretch>
            <a:fillRect/>
          </a:stretch>
        </p:blipFill>
        <p:spPr>
          <a:xfrm>
            <a:off x="6334299" y="228600"/>
            <a:ext cx="2352501" cy="124411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Citizens trying to smuggle alcohol in Saudi Arabia</a:t>
            </a:r>
            <a:endParaRPr lang="en-US" dirty="0"/>
          </a:p>
        </p:txBody>
      </p:sp>
      <p:sp>
        <p:nvSpPr>
          <p:cNvPr id="3" name="Content Placeholder 2"/>
          <p:cNvSpPr>
            <a:spLocks noGrp="1"/>
          </p:cNvSpPr>
          <p:nvPr>
            <p:ph idx="1"/>
          </p:nvPr>
        </p:nvSpPr>
        <p:spPr/>
        <p:txBody>
          <a:bodyPr/>
          <a:lstStyle/>
          <a:p>
            <a:r>
              <a:rPr lang="en-US" sz="2400" dirty="0" smtClean="0"/>
              <a:t>Despite strict laws and vigilant custom officers, some citizens use novel methods to smuggle alcohol in the country.</a:t>
            </a:r>
          </a:p>
          <a:p>
            <a:r>
              <a:rPr lang="en-US" sz="2400" dirty="0" smtClean="0"/>
              <a:t>An article in the Washington Post published a number of tweets from the customs on methods used by the people to smuggle alcohol in the country. (Taylor-2016)</a:t>
            </a:r>
          </a:p>
          <a:p>
            <a:r>
              <a:rPr lang="en-US" sz="2400" dirty="0" smtClean="0"/>
              <a:t>Inside industrial looking containers . </a:t>
            </a:r>
          </a:p>
          <a:p>
            <a:pPr>
              <a:buNone/>
            </a:pPr>
            <a:endParaRPr lang="en-US" sz="2400" dirty="0" smtClean="0"/>
          </a:p>
          <a:p>
            <a:r>
              <a:rPr lang="en-US" sz="2400" dirty="0" smtClean="0"/>
              <a:t>In the crates that are fake.        </a:t>
            </a:r>
          </a:p>
          <a:p>
            <a:r>
              <a:rPr lang="en-US" sz="2400" dirty="0" smtClean="0"/>
              <a:t>Alcohol smuggled inside the birds.                    </a:t>
            </a:r>
          </a:p>
          <a:p>
            <a:endParaRPr lang="en-US" sz="2400" dirty="0" smtClean="0"/>
          </a:p>
          <a:p>
            <a:endParaRPr lang="en-US" sz="2400" dirty="0" smtClean="0"/>
          </a:p>
          <a:p>
            <a:endParaRPr lang="en-US" dirty="0"/>
          </a:p>
        </p:txBody>
      </p:sp>
      <p:pic>
        <p:nvPicPr>
          <p:cNvPr id="4" name="Picture 3" descr="CXd1gNDWkAEV0nr.jpg"/>
          <p:cNvPicPr>
            <a:picLocks noChangeAspect="1"/>
          </p:cNvPicPr>
          <p:nvPr/>
        </p:nvPicPr>
        <p:blipFill>
          <a:blip r:embed="rId3" cstate="print"/>
          <a:stretch>
            <a:fillRect/>
          </a:stretch>
        </p:blipFill>
        <p:spPr>
          <a:xfrm>
            <a:off x="6896100" y="3429000"/>
            <a:ext cx="800100" cy="1066800"/>
          </a:xfrm>
          <a:prstGeom prst="rect">
            <a:avLst/>
          </a:prstGeom>
        </p:spPr>
      </p:pic>
      <p:pic>
        <p:nvPicPr>
          <p:cNvPr id="5" name="Picture 4" descr="CW5hodHWEAEpbyT.jpg"/>
          <p:cNvPicPr>
            <a:picLocks noChangeAspect="1"/>
          </p:cNvPicPr>
          <p:nvPr/>
        </p:nvPicPr>
        <p:blipFill>
          <a:blip r:embed="rId4" cstate="print"/>
          <a:stretch>
            <a:fillRect/>
          </a:stretch>
        </p:blipFill>
        <p:spPr>
          <a:xfrm>
            <a:off x="5105400" y="3962400"/>
            <a:ext cx="1219200" cy="1219200"/>
          </a:xfrm>
          <a:prstGeom prst="rect">
            <a:avLst/>
          </a:prstGeom>
        </p:spPr>
      </p:pic>
      <p:pic>
        <p:nvPicPr>
          <p:cNvPr id="6" name="Picture 5" descr="CJJLiwpUEAITmos.jpg"/>
          <p:cNvPicPr>
            <a:picLocks noChangeAspect="1"/>
          </p:cNvPicPr>
          <p:nvPr/>
        </p:nvPicPr>
        <p:blipFill>
          <a:blip r:embed="rId5" cstate="print"/>
          <a:stretch>
            <a:fillRect/>
          </a:stretch>
        </p:blipFill>
        <p:spPr>
          <a:xfrm>
            <a:off x="2743200" y="5334000"/>
            <a:ext cx="1295400" cy="9715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Report of World Health Organization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World Health Organization has collected data on substance abuse in Saudi Arabia.</a:t>
            </a:r>
          </a:p>
          <a:p>
            <a:r>
              <a:rPr lang="en-US" dirty="0" smtClean="0"/>
              <a:t>The report says the per capita age of consumers is 15+.</a:t>
            </a:r>
          </a:p>
          <a:p>
            <a:r>
              <a:rPr lang="en-US" dirty="0" smtClean="0"/>
              <a:t>There is a big growth in the alcohol use in Saudi </a:t>
            </a:r>
            <a:r>
              <a:rPr lang="en-US" dirty="0" err="1" smtClean="0"/>
              <a:t>Arbia</a:t>
            </a:r>
            <a:r>
              <a:rPr lang="en-US" dirty="0" smtClean="0"/>
              <a:t>.</a:t>
            </a:r>
          </a:p>
          <a:p>
            <a:r>
              <a:rPr lang="en-US" dirty="0" smtClean="0"/>
              <a:t>The number of people consuming alcohol has shown a high trend in five years before 2003.</a:t>
            </a:r>
          </a:p>
          <a:p>
            <a:r>
              <a:rPr lang="en-US" dirty="0" smtClean="0"/>
              <a:t>List of abstainer is diminishing.</a:t>
            </a:r>
          </a:p>
          <a:p>
            <a:endParaRPr lang="en-US" dirty="0" smtClean="0"/>
          </a:p>
          <a:p>
            <a:endParaRPr lang="en-US" dirty="0" smtClean="0"/>
          </a:p>
          <a:p>
            <a:pPr>
              <a:buNone/>
            </a:pPr>
            <a:endParaRPr lang="en-US" dirty="0" smtClean="0"/>
          </a:p>
          <a:p>
            <a:pPr>
              <a:buNone/>
            </a:pPr>
            <a:r>
              <a:rPr lang="en-US" sz="2400" dirty="0" smtClean="0"/>
              <a:t>(Sources: FAO (Food and Agriculture Organization of the United Nations), World Drink Trends 2003) </a:t>
            </a:r>
          </a:p>
          <a:p>
            <a:pPr>
              <a:buNone/>
            </a:pPr>
            <a:r>
              <a:rPr lang="en-US" sz="2400" dirty="0" smtClean="0"/>
              <a:t>  </a:t>
            </a:r>
            <a:endParaRPr lang="en-US" sz="2400" dirty="0"/>
          </a:p>
        </p:txBody>
      </p:sp>
      <p:pic>
        <p:nvPicPr>
          <p:cNvPr id="4" name="Picture 3" descr="who-logo-en.jpg"/>
          <p:cNvPicPr>
            <a:picLocks noChangeAspect="1"/>
          </p:cNvPicPr>
          <p:nvPr/>
        </p:nvPicPr>
        <p:blipFill>
          <a:blip r:embed="rId3" cstate="print"/>
          <a:stretch>
            <a:fillRect/>
          </a:stretch>
        </p:blipFill>
        <p:spPr>
          <a:xfrm>
            <a:off x="2514600" y="4191000"/>
            <a:ext cx="3200400" cy="6985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Report of World Health Organization contd.  </a:t>
            </a:r>
            <a:endParaRPr lang="en-US" dirty="0"/>
          </a:p>
        </p:txBody>
      </p:sp>
      <p:sp>
        <p:nvSpPr>
          <p:cNvPr id="3" name="Content Placeholder 2"/>
          <p:cNvSpPr>
            <a:spLocks noGrp="1"/>
          </p:cNvSpPr>
          <p:nvPr>
            <p:ph idx="1"/>
          </p:nvPr>
        </p:nvSpPr>
        <p:spPr>
          <a:xfrm>
            <a:off x="457200" y="1600200"/>
            <a:ext cx="8229600" cy="4876800"/>
          </a:xfrm>
        </p:spPr>
        <p:txBody>
          <a:bodyPr>
            <a:normAutofit/>
          </a:bodyPr>
          <a:lstStyle/>
          <a:p>
            <a:r>
              <a:rPr lang="en-US" sz="2400" dirty="0" smtClean="0"/>
              <a:t>The report of the World Health Organization on abuse of alcohol and other substances in Saudi Arabia has the following data.</a:t>
            </a:r>
          </a:p>
          <a:p>
            <a:pPr lvl="1"/>
            <a:r>
              <a:rPr lang="en-US" sz="2400" dirty="0" smtClean="0"/>
              <a:t>In Al </a:t>
            </a:r>
            <a:r>
              <a:rPr lang="en-US" sz="2400" dirty="0" err="1" smtClean="0"/>
              <a:t>Amal</a:t>
            </a:r>
            <a:r>
              <a:rPr lang="en-US" sz="2400" dirty="0" smtClean="0"/>
              <a:t> Hospital in Riyadh data showed that alcohol was used by 23.75% of male patients.</a:t>
            </a:r>
          </a:p>
          <a:p>
            <a:pPr lvl="1"/>
            <a:r>
              <a:rPr lang="en-US" sz="2400" dirty="0" smtClean="0"/>
              <a:t>The data was gathered from 160 male patients who were 20 and older.</a:t>
            </a:r>
          </a:p>
          <a:p>
            <a:pPr lvl="1"/>
            <a:r>
              <a:rPr lang="en-US" sz="2400" dirty="0" smtClean="0"/>
              <a:t>In </a:t>
            </a:r>
            <a:r>
              <a:rPr lang="en-US" sz="2400" dirty="0" err="1" smtClean="0"/>
              <a:t>Dammam</a:t>
            </a:r>
            <a:r>
              <a:rPr lang="en-US" sz="2400" dirty="0" smtClean="0"/>
              <a:t>, out of 120 male patients in the Hospital 12.5% had alcohol abuse. </a:t>
            </a:r>
          </a:p>
          <a:p>
            <a:pPr lvl="1"/>
            <a:r>
              <a:rPr lang="en-US" sz="2400" dirty="0" smtClean="0"/>
              <a:t>In 1995, unrecorded alcohol consumption was 0.6 </a:t>
            </a:r>
            <a:r>
              <a:rPr lang="en-US" sz="2400" dirty="0" err="1" smtClean="0"/>
              <a:t>litres</a:t>
            </a:r>
            <a:r>
              <a:rPr lang="en-US" sz="2400" dirty="0" smtClean="0"/>
              <a:t> per capital for over 15 years people.  </a:t>
            </a:r>
          </a:p>
          <a:p>
            <a:pPr lvl="1"/>
            <a:endParaRPr lang="en-US" dirty="0"/>
          </a:p>
        </p:txBody>
      </p:sp>
      <p:pic>
        <p:nvPicPr>
          <p:cNvPr id="4" name="Picture 3" descr="who-logo-en.jpg"/>
          <p:cNvPicPr>
            <a:picLocks noChangeAspect="1"/>
          </p:cNvPicPr>
          <p:nvPr/>
        </p:nvPicPr>
        <p:blipFill>
          <a:blip r:embed="rId3" cstate="print"/>
          <a:stretch>
            <a:fillRect/>
          </a:stretch>
        </p:blipFill>
        <p:spPr>
          <a:xfrm>
            <a:off x="3657600" y="838200"/>
            <a:ext cx="3200400" cy="6985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Perception of medical Students </a:t>
            </a:r>
            <a:br>
              <a:rPr lang="en-US" sz="3200" dirty="0" smtClean="0"/>
            </a:br>
            <a:r>
              <a:rPr lang="en-US" sz="3200" dirty="0" smtClean="0"/>
              <a:t>on Alcoholism in Saudi Arabia </a:t>
            </a:r>
            <a:endParaRPr lang="en-US" sz="3200" dirty="0"/>
          </a:p>
        </p:txBody>
      </p:sp>
      <p:sp>
        <p:nvSpPr>
          <p:cNvPr id="3" name="Content Placeholder 2"/>
          <p:cNvSpPr>
            <a:spLocks noGrp="1"/>
          </p:cNvSpPr>
          <p:nvPr>
            <p:ph idx="1"/>
          </p:nvPr>
        </p:nvSpPr>
        <p:spPr/>
        <p:txBody>
          <a:bodyPr>
            <a:normAutofit/>
          </a:bodyPr>
          <a:lstStyle/>
          <a:p>
            <a:r>
              <a:rPr lang="en-US" sz="2800" dirty="0" smtClean="0"/>
              <a:t>A study was conducted to find the perception of medical student on alcoholism in Saudi Arabia. </a:t>
            </a:r>
          </a:p>
          <a:p>
            <a:r>
              <a:rPr lang="en-US" sz="2800" dirty="0" smtClean="0"/>
              <a:t>Two hundred and fifteen students took part in the survey.</a:t>
            </a:r>
          </a:p>
          <a:p>
            <a:r>
              <a:rPr lang="en-US" sz="2800" dirty="0" smtClean="0"/>
              <a:t>75% think alcoholism is a problem in the community.</a:t>
            </a:r>
          </a:p>
          <a:p>
            <a:r>
              <a:rPr lang="en-US" sz="2800" dirty="0" smtClean="0"/>
              <a:t>Students think that the problem is present only in the young unmarried men. </a:t>
            </a:r>
          </a:p>
          <a:p>
            <a:r>
              <a:rPr lang="en-US" sz="2800" dirty="0" smtClean="0"/>
              <a:t>Older students and doctors thought that the problem is more serious. (Al-Haqwi-2010)</a:t>
            </a:r>
          </a:p>
          <a:p>
            <a:endParaRPr lang="en-US" dirty="0"/>
          </a:p>
        </p:txBody>
      </p:sp>
      <p:pic>
        <p:nvPicPr>
          <p:cNvPr id="4" name="Picture 3" descr="Mikler,Suhasini-SaudiArabia-2014 (1) EDITED.jpg"/>
          <p:cNvPicPr>
            <a:picLocks noChangeAspect="1"/>
          </p:cNvPicPr>
          <p:nvPr/>
        </p:nvPicPr>
        <p:blipFill>
          <a:blip r:embed="rId3" cstate="print"/>
          <a:stretch>
            <a:fillRect/>
          </a:stretch>
        </p:blipFill>
        <p:spPr>
          <a:xfrm>
            <a:off x="5791200" y="152400"/>
            <a:ext cx="2895600" cy="13906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Perception of medical Students on Alcoholism in Saudi Arabia contd.</a:t>
            </a:r>
            <a:endParaRPr lang="en-US" dirty="0"/>
          </a:p>
        </p:txBody>
      </p:sp>
      <p:sp>
        <p:nvSpPr>
          <p:cNvPr id="3" name="Content Placeholder 2"/>
          <p:cNvSpPr>
            <a:spLocks noGrp="1"/>
          </p:cNvSpPr>
          <p:nvPr>
            <p:ph idx="1"/>
          </p:nvPr>
        </p:nvSpPr>
        <p:spPr/>
        <p:txBody>
          <a:bodyPr>
            <a:normAutofit/>
          </a:bodyPr>
          <a:lstStyle/>
          <a:p>
            <a:r>
              <a:rPr lang="en-US" sz="2400" dirty="0" smtClean="0"/>
              <a:t>Students thought that the friends and peers influenced the young men to try alcohol.   </a:t>
            </a:r>
          </a:p>
          <a:p>
            <a:r>
              <a:rPr lang="en-US" sz="2400" dirty="0" smtClean="0"/>
              <a:t>Stress is one cause of alcoholism.</a:t>
            </a:r>
          </a:p>
          <a:p>
            <a:r>
              <a:rPr lang="en-US" sz="2400" dirty="0" smtClean="0"/>
              <a:t>Curiosity is another factor that</a:t>
            </a:r>
          </a:p>
          <a:p>
            <a:pPr>
              <a:buNone/>
            </a:pPr>
            <a:r>
              <a:rPr lang="en-US" sz="2400" dirty="0" smtClean="0"/>
              <a:t>	 leads to use of alcohol and alcoholism. </a:t>
            </a:r>
          </a:p>
          <a:p>
            <a:r>
              <a:rPr lang="en-US" sz="2400" dirty="0" smtClean="0"/>
              <a:t>Study shows though the research is limited in the country, there is an increase of outpatients and inpatients in the mental hospitals who suffer from alcoholism.</a:t>
            </a:r>
          </a:p>
          <a:p>
            <a:r>
              <a:rPr lang="en-US" sz="2400" dirty="0" smtClean="0"/>
              <a:t>It is important for the people who are treating patients to show empathy and do not treat alcoholism as law and order problem. (Al-Hawai-2010) </a:t>
            </a:r>
          </a:p>
          <a:p>
            <a:endParaRPr lang="en-US" sz="2400" dirty="0" smtClean="0"/>
          </a:p>
          <a:p>
            <a:endParaRPr lang="en-US" sz="2600" dirty="0" smtClean="0"/>
          </a:p>
          <a:p>
            <a:endParaRPr lang="en-US" dirty="0"/>
          </a:p>
        </p:txBody>
      </p:sp>
      <p:pic>
        <p:nvPicPr>
          <p:cNvPr id="4" name="Picture 3" descr="arab-saudi-emirates-doctors-happy-thums-up-isolated-white-background-41188463.jpg"/>
          <p:cNvPicPr>
            <a:picLocks noChangeAspect="1"/>
          </p:cNvPicPr>
          <p:nvPr/>
        </p:nvPicPr>
        <p:blipFill>
          <a:blip r:embed="rId3" cstate="print"/>
          <a:stretch>
            <a:fillRect/>
          </a:stretch>
        </p:blipFill>
        <p:spPr>
          <a:xfrm>
            <a:off x="5791200" y="1981200"/>
            <a:ext cx="2057400" cy="151456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Treatment for Saudi citizens for alcoholism. </a:t>
            </a:r>
            <a:endParaRPr lang="en-US" dirty="0"/>
          </a:p>
        </p:txBody>
      </p:sp>
      <p:sp>
        <p:nvSpPr>
          <p:cNvPr id="3" name="Content Placeholder 2"/>
          <p:cNvSpPr>
            <a:spLocks noGrp="1"/>
          </p:cNvSpPr>
          <p:nvPr>
            <p:ph idx="1"/>
          </p:nvPr>
        </p:nvSpPr>
        <p:spPr/>
        <p:txBody>
          <a:bodyPr>
            <a:normAutofit fontScale="85000" lnSpcReduction="20000"/>
          </a:bodyPr>
          <a:lstStyle/>
          <a:p>
            <a:r>
              <a:rPr lang="en-US" sz="2400" dirty="0" smtClean="0"/>
              <a:t>In the past Saudi citizens who wanted to join a rehab for alcoholism had to go abroad to get treatment.</a:t>
            </a:r>
          </a:p>
          <a:p>
            <a:r>
              <a:rPr lang="en-US" sz="2400" dirty="0" smtClean="0"/>
              <a:t>Recently, an article published by a rehab in Thailand mentioned that Saudi Ministry of Health is now trying to help their citizens in Saudi Arabia.</a:t>
            </a:r>
          </a:p>
          <a:p>
            <a:r>
              <a:rPr lang="en-US" sz="2400" dirty="0" smtClean="0"/>
              <a:t>Saudi Ministry of Health is trying to cater to the rehab program of the Saudi citizens who suffer from alcoholism.</a:t>
            </a:r>
          </a:p>
          <a:p>
            <a:r>
              <a:rPr lang="en-US" sz="2400" dirty="0" smtClean="0"/>
              <a:t>Dr. </a:t>
            </a:r>
            <a:r>
              <a:rPr lang="en-US" sz="2400" dirty="0" err="1" smtClean="0"/>
              <a:t>Khaled</a:t>
            </a:r>
            <a:r>
              <a:rPr lang="en-US" sz="2400" dirty="0" smtClean="0"/>
              <a:t> Al-</a:t>
            </a:r>
            <a:r>
              <a:rPr lang="en-US" sz="2400" dirty="0" err="1" smtClean="0"/>
              <a:t>Mirghalani</a:t>
            </a:r>
            <a:r>
              <a:rPr lang="en-US" sz="2400" dirty="0" smtClean="0"/>
              <a:t> with Saudi Arabia’s</a:t>
            </a:r>
          </a:p>
          <a:p>
            <a:pPr>
              <a:buNone/>
            </a:pPr>
            <a:r>
              <a:rPr lang="en-US" sz="2400" dirty="0" smtClean="0"/>
              <a:t> 	Ministry of Health, said the Saudi Arabia presently </a:t>
            </a:r>
          </a:p>
          <a:p>
            <a:pPr>
              <a:buNone/>
            </a:pPr>
            <a:r>
              <a:rPr lang="en-US" sz="2400" dirty="0" smtClean="0"/>
              <a:t>	have 18 hospitals that, “cater for mental patients </a:t>
            </a:r>
          </a:p>
          <a:p>
            <a:pPr>
              <a:buNone/>
            </a:pPr>
            <a:r>
              <a:rPr lang="en-US" sz="2400" dirty="0" smtClean="0"/>
              <a:t>	and drug addicts.” (DARA-2018) </a:t>
            </a:r>
          </a:p>
          <a:p>
            <a:r>
              <a:rPr lang="en-US" sz="2400" dirty="0" smtClean="0"/>
              <a:t>He also said that the Ministry of Health </a:t>
            </a:r>
          </a:p>
          <a:p>
            <a:pPr>
              <a:buNone/>
            </a:pPr>
            <a:r>
              <a:rPr lang="en-US" sz="2400" dirty="0" smtClean="0"/>
              <a:t>	is going to build a 500 bed mental</a:t>
            </a:r>
          </a:p>
          <a:p>
            <a:pPr>
              <a:buNone/>
            </a:pPr>
            <a:r>
              <a:rPr lang="en-US" sz="2400" dirty="0" smtClean="0"/>
              <a:t>	 health hospital in Riyadh with facilities</a:t>
            </a:r>
          </a:p>
          <a:p>
            <a:pPr>
              <a:buNone/>
            </a:pPr>
            <a:r>
              <a:rPr lang="en-US" sz="2400" dirty="0" smtClean="0"/>
              <a:t>	 to treat patients with drug addictions. (DARA-2018)  </a:t>
            </a:r>
          </a:p>
          <a:p>
            <a:endParaRPr lang="en-US" sz="2800" dirty="0"/>
          </a:p>
        </p:txBody>
      </p:sp>
      <p:pic>
        <p:nvPicPr>
          <p:cNvPr id="4" name="Picture 3" descr="650x350_how_detox_and_rehab_work_ref_guide.jpg"/>
          <p:cNvPicPr>
            <a:picLocks noChangeAspect="1"/>
          </p:cNvPicPr>
          <p:nvPr/>
        </p:nvPicPr>
        <p:blipFill>
          <a:blip r:embed="rId3" cstate="print"/>
          <a:stretch>
            <a:fillRect/>
          </a:stretch>
        </p:blipFill>
        <p:spPr>
          <a:xfrm>
            <a:off x="6172200" y="3276600"/>
            <a:ext cx="2667000" cy="168226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Saudi Arabia’s </a:t>
            </a:r>
            <a:br>
              <a:rPr lang="en-US" dirty="0" smtClean="0"/>
            </a:br>
            <a:r>
              <a:rPr lang="en-US" dirty="0" smtClean="0"/>
              <a:t>Alcoholics Anonymous </a:t>
            </a:r>
            <a:endParaRPr lang="en-US" dirty="0"/>
          </a:p>
        </p:txBody>
      </p:sp>
      <p:sp>
        <p:nvSpPr>
          <p:cNvPr id="3" name="Content Placeholder 2"/>
          <p:cNvSpPr>
            <a:spLocks noGrp="1"/>
          </p:cNvSpPr>
          <p:nvPr>
            <p:ph idx="1"/>
          </p:nvPr>
        </p:nvSpPr>
        <p:spPr/>
        <p:txBody>
          <a:bodyPr>
            <a:normAutofit lnSpcReduction="10000"/>
          </a:bodyPr>
          <a:lstStyle/>
          <a:p>
            <a:pPr marL="514350" indent="-514350"/>
            <a:r>
              <a:rPr lang="en-US" sz="2800" dirty="0" smtClean="0"/>
              <a:t>Alcoholic Anonymous is a world wide movement that helps the alcoholics to get rid of the addiction.</a:t>
            </a:r>
          </a:p>
          <a:p>
            <a:r>
              <a:rPr lang="en-US" sz="2800" dirty="0" smtClean="0"/>
              <a:t>AA has established groups that meet in many countries in the Middle East including Saudi Arabia under MERCAA.</a:t>
            </a:r>
          </a:p>
          <a:p>
            <a:r>
              <a:rPr lang="en-US" sz="2800" dirty="0" smtClean="0"/>
              <a:t>There are two types of meeting for AA groups</a:t>
            </a:r>
          </a:p>
          <a:p>
            <a:r>
              <a:rPr lang="en-US" sz="2800" dirty="0" smtClean="0"/>
              <a:t>Open meeting, anyone interested in AA can attend</a:t>
            </a:r>
          </a:p>
          <a:p>
            <a:r>
              <a:rPr lang="en-US" sz="2800" dirty="0" smtClean="0"/>
              <a:t>Closed meeting, where only AA members who want to stop drinking attend the meetings. </a:t>
            </a:r>
          </a:p>
          <a:p>
            <a:pPr>
              <a:buNone/>
            </a:pPr>
            <a:r>
              <a:rPr lang="en-US" sz="2800" dirty="0" smtClean="0"/>
              <a:t>(</a:t>
            </a:r>
            <a:r>
              <a:rPr lang="en-US" sz="2800" u="sng" dirty="0" smtClean="0">
                <a:hlinkClick r:id="rId3"/>
              </a:rPr>
              <a:t>https://sites.google.com/site/aasaudiorg/</a:t>
            </a:r>
            <a:endParaRPr lang="en-US" sz="2800" dirty="0"/>
          </a:p>
        </p:txBody>
      </p:sp>
      <p:pic>
        <p:nvPicPr>
          <p:cNvPr id="4" name="Picture 3" descr="e3e36ee8f6291cb0c26024b0fc041366-rimg-w640-h300-gmir.jpg"/>
          <p:cNvPicPr>
            <a:picLocks noChangeAspect="1"/>
          </p:cNvPicPr>
          <p:nvPr/>
        </p:nvPicPr>
        <p:blipFill>
          <a:blip r:embed="rId4" cstate="print"/>
          <a:stretch>
            <a:fillRect/>
          </a:stretch>
        </p:blipFill>
        <p:spPr>
          <a:xfrm>
            <a:off x="5562600" y="152400"/>
            <a:ext cx="3048000" cy="14287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7848600" cy="884238"/>
          </a:xfrm>
        </p:spPr>
        <p:txBody>
          <a:bodyPr>
            <a:normAutofit fontScale="90000"/>
          </a:bodyPr>
          <a:lstStyle/>
          <a:p>
            <a:pPr algn="l"/>
            <a:r>
              <a:rPr lang="en-US" dirty="0" smtClean="0"/>
              <a:t>Saudi Arabia’s Alcoholics </a:t>
            </a:r>
            <a:br>
              <a:rPr lang="en-US" dirty="0" smtClean="0"/>
            </a:br>
            <a:r>
              <a:rPr lang="en-US" dirty="0" smtClean="0"/>
              <a:t>Anonymous  contd.</a:t>
            </a:r>
            <a:endParaRPr lang="en-US" b="1" dirty="0"/>
          </a:p>
        </p:txBody>
      </p:sp>
      <p:sp>
        <p:nvSpPr>
          <p:cNvPr id="3" name="Content Placeholder 2"/>
          <p:cNvSpPr>
            <a:spLocks noGrp="1"/>
          </p:cNvSpPr>
          <p:nvPr>
            <p:ph idx="1"/>
          </p:nvPr>
        </p:nvSpPr>
        <p:spPr/>
        <p:txBody>
          <a:bodyPr>
            <a:normAutofit/>
          </a:bodyPr>
          <a:lstStyle/>
          <a:p>
            <a:r>
              <a:rPr lang="en-US" sz="2400" dirty="0" smtClean="0"/>
              <a:t>Alcoholic Anonymous thinks alcoholism is a ‘progressive disease.’</a:t>
            </a:r>
          </a:p>
          <a:p>
            <a:r>
              <a:rPr lang="en-US" sz="2400" dirty="0" smtClean="0"/>
              <a:t>AA wants you to ask the question why are you an alcoholic and seek the answer.</a:t>
            </a:r>
          </a:p>
          <a:p>
            <a:r>
              <a:rPr lang="en-US" sz="2400" dirty="0" smtClean="0"/>
              <a:t>AA helps you with your drinking problem.</a:t>
            </a:r>
          </a:p>
          <a:p>
            <a:r>
              <a:rPr lang="en-US" sz="2400" dirty="0" smtClean="0"/>
              <a:t>AA is not a religious organization nor it is joined with any religion.</a:t>
            </a:r>
          </a:p>
          <a:p>
            <a:r>
              <a:rPr lang="en-US" sz="2400" dirty="0" smtClean="0"/>
              <a:t>AA says people will recover from alcoholism if they follow the routine prescribed. </a:t>
            </a:r>
          </a:p>
          <a:p>
            <a:pPr>
              <a:buNone/>
            </a:pPr>
            <a:r>
              <a:rPr lang="en-US" sz="1900" dirty="0" smtClean="0"/>
              <a:t>(Source: </a:t>
            </a:r>
            <a:r>
              <a:rPr lang="en-US" sz="1900" dirty="0" smtClean="0">
                <a:hlinkClick r:id="rId3"/>
              </a:rPr>
              <a:t>https://sites.google.com/site/aasaudiorg/for-new-comers</a:t>
            </a:r>
            <a:r>
              <a:rPr lang="en-US" sz="1900" dirty="0" smtClean="0"/>
              <a:t>)</a:t>
            </a:r>
          </a:p>
          <a:p>
            <a:pPr>
              <a:buNone/>
            </a:pPr>
            <a:endParaRPr lang="en-US" sz="1900" dirty="0"/>
          </a:p>
        </p:txBody>
      </p:sp>
      <p:pic>
        <p:nvPicPr>
          <p:cNvPr id="4" name="Picture 3" descr="0P3vxJt.png"/>
          <p:cNvPicPr>
            <a:picLocks noChangeAspect="1"/>
          </p:cNvPicPr>
          <p:nvPr/>
        </p:nvPicPr>
        <p:blipFill>
          <a:blip r:embed="rId4" cstate="print"/>
          <a:stretch>
            <a:fillRect/>
          </a:stretch>
        </p:blipFill>
        <p:spPr>
          <a:xfrm>
            <a:off x="6019800" y="0"/>
            <a:ext cx="1447800" cy="1447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916</TotalTime>
  <Words>1544</Words>
  <Application>Microsoft Macintosh PowerPoint</Application>
  <PresentationFormat>On-screen Show (4:3)</PresentationFormat>
  <Paragraphs>164</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Alcohol Ban in Saudi Arabia</vt:lpstr>
      <vt:lpstr>Alcohol Ban in Saudi Arabia contd.</vt:lpstr>
      <vt:lpstr>Five Reasons why alcohol is forbidden in Islam </vt:lpstr>
      <vt:lpstr>Expatriates and Alcohol Ban</vt:lpstr>
      <vt:lpstr>Expatriates and Alcohol Ban </vt:lpstr>
      <vt:lpstr>Punishment – Drinking Alcohol</vt:lpstr>
      <vt:lpstr>Punishment contd. </vt:lpstr>
      <vt:lpstr>Saudi Arabian Citizens and  Alcohol</vt:lpstr>
      <vt:lpstr>Citizens trying to smuggle alcohol in Saudi Arabia</vt:lpstr>
      <vt:lpstr>Report of World Health Organization  </vt:lpstr>
      <vt:lpstr>Report of World Health Organization contd.  </vt:lpstr>
      <vt:lpstr>Perception of medical Students  on Alcoholism in Saudi Arabia </vt:lpstr>
      <vt:lpstr>Perception of medical Students on Alcoholism in Saudi Arabia contd.</vt:lpstr>
      <vt:lpstr>Treatment for Saudi citizens for alcoholism. </vt:lpstr>
      <vt:lpstr>Saudi Arabia’s  Alcoholics Anonymous </vt:lpstr>
      <vt:lpstr>Saudi Arabia’s Alcoholics  Anonymous  contd.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Alcohol Ban in Saudi Arabia</dc:title>
  <dc:creator>Gigabyte</dc:creator>
  <cp:lastModifiedBy>ماجده محمد الصفواني</cp:lastModifiedBy>
  <cp:revision>64</cp:revision>
  <dcterms:created xsi:type="dcterms:W3CDTF">2018-11-19T16:54:52Z</dcterms:created>
  <dcterms:modified xsi:type="dcterms:W3CDTF">2018-11-25T04:20:55Z</dcterms:modified>
</cp:coreProperties>
</file>